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42</c:v>
                </c:pt>
                <c:pt idx="4">
                  <c:v>3</c:v>
                </c:pt>
                <c:pt idx="5">
                  <c:v>2</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0.1759998985550002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9.174099999999985E-2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0.95776400000000006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9.174099999999985E-2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0.32906600000000008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0.63549300000000031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7.0902580000000004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0.17244517342529964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9.2273000000000494E-2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0.9633269999999996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9.2273999999999745E-2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0.33097700000000074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0.8596629999999994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7.3025169999999999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1.5700259999999995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0.41014200000000045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0.11434500000000014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1.1937399999999991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0.11434500000000014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0.41014200000000045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0.13767100000000099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8.8889429999999994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0.10145699999999991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0.34185999999999961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9.530800000000017E-2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0.99500000000000011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9.530800000000017E-2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0.34185999999999961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0.60153700000000043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7.1506980000000002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0.12117700000000031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0.34570699999999999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9.638100000000005E-2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1.0061999999999998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9.6381000000000938E-2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0.34570800000000013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0.75909799999999983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7.9934690000000002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0.120336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0.12899200000000022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3.5961999999999605E-2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0.37543999999999933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3.5963000000000633E-2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0.12899200000000022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0.19654099999999985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9.0926449999999992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35</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3.9247999999999728E-2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0.34655800000000037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9.6617999999999871E-2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1.0086769999999996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9.6618000000000315E-2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0.34655799999999992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0.70150000000000023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4.5913820000000003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0.30315400000000015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0.35188799999999976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9.8104000000000191E-2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1.0241889999999998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9.8104000000000191E-2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0.35188799999999976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0.83777699999999999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6.274464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0.35765798525759962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0.15627600000000008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0.15627600000000008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0.56054699999999968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0.64515700000000109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7.5731520000000003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0.55833699999999986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0.52475000000000005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0.14629599999999954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1.5273150000000006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0.14629599999999954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0.52475100000000019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6.5526999999999447E-2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7.6508409999999998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1.0986689999999997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0.45387700000000031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0.1265369999999999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1.3210310000000005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0.1265369999999999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0.45387699999999942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0.76177400000000084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6.060581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Leaving hospital Q37. Did hospital staff discuss with you whether you would need any additional equipment in your home, or any changes to your home, after leaving the hospital?</c:v>
                </c:pt>
                <c:pt idx="3">
                  <c:v>Your care and treatment Q23. Thinking about your care and treatment, were you told something by a member of staff that was different to what you had been told by another member of staff?</c:v>
                </c:pt>
                <c:pt idx="4">
                  <c:v>Your care and treatment Q26. Did you feel able to talk to members of hospital staff about your worries and fears?</c:v>
                </c:pt>
              </c:strCache>
            </c:strRef>
          </c:cat>
          <c:val>
            <c:numRef>
              <c:f>Sheet1!$B$2:$B$6</c:f>
              <c:numCache>
                <c:formatCode>0.0</c:formatCode>
                <c:ptCount val="5"/>
                <c:pt idx="0">
                  <c:v>8</c:v>
                </c:pt>
                <c:pt idx="1">
                  <c:v>7.4</c:v>
                </c:pt>
                <c:pt idx="2">
                  <c:v>8.9</c:v>
                </c:pt>
                <c:pt idx="3">
                  <c:v>8.3000000000000007</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Leaving hospital Q37. Did hospital staff discuss with you whether you would need any additional equipment in your home, or any changes to your home, after leaving the hospital?</c:v>
                </c:pt>
                <c:pt idx="3">
                  <c:v>Your care and treatment Q23. Thinking about your care and treatment, were you told something by a member of staff that was different to what you had been told by another member of staff?</c:v>
                </c:pt>
                <c:pt idx="4">
                  <c:v>Your care and treatment Q26. Did you feel able to talk to members of hospital staff about your worries and fears?</c:v>
                </c:pt>
              </c:strCache>
            </c:strRef>
          </c:cat>
          <c:val>
            <c:numRef>
              <c:f>Sheet1!$C$2:$C$6</c:f>
              <c:numCache>
                <c:formatCode>0.0</c:formatCode>
                <c:ptCount val="5"/>
                <c:pt idx="0">
                  <c:v>6.7</c:v>
                </c:pt>
                <c:pt idx="1">
                  <c:v>6.8</c:v>
                </c:pt>
                <c:pt idx="2">
                  <c:v>8.3000000000000007</c:v>
                </c:pt>
                <c:pt idx="3">
                  <c:v>7.9</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Your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1.1896906000781899</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9.734055719060003E-2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0.12587599999999999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1.3141259999999999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0.12587599999999988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0.45150300000000021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0.82885000000000009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1.1896910000000001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Your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9.3104233077421394</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Q44. Did hospital staff discuss with you whether you may need any further health or social care services after leaving hospital?</c:v>
                </c:pt>
                <c:pt idx="1">
                  <c:v>The hospital and ward Q14. Were you able to get hospital food outside of set meal times?</c:v>
                </c:pt>
                <c:pt idx="2">
                  <c:v>Leaving hospital Q42. Before you left hospital, did you know what would happen next with your care?</c:v>
                </c:pt>
                <c:pt idx="3">
                  <c:v>The hospital and ward Q5. Were you ever prevented from sleeping at night by noise from staff?</c:v>
                </c:pt>
                <c:pt idx="4">
                  <c:v>Your care and treatment Q27. Were you able to discuss your condition or treatment with hospital staff without being overheard?</c:v>
                </c:pt>
              </c:strCache>
            </c:strRef>
          </c:cat>
          <c:val>
            <c:numRef>
              <c:f>Sheet1!$B$2:$B$6</c:f>
              <c:numCache>
                <c:formatCode>0.0</c:formatCode>
                <c:ptCount val="5"/>
                <c:pt idx="0">
                  <c:v>7.7</c:v>
                </c:pt>
                <c:pt idx="1">
                  <c:v>5.6</c:v>
                </c:pt>
                <c:pt idx="2">
                  <c:v>6.3</c:v>
                </c:pt>
                <c:pt idx="3">
                  <c:v>7.8</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Q44. Did hospital staff discuss with you whether you may need any further health or social care services after leaving hospital?</c:v>
                </c:pt>
                <c:pt idx="1">
                  <c:v>The hospital and ward Q14. Were you able to get hospital food outside of set meal times?</c:v>
                </c:pt>
                <c:pt idx="2">
                  <c:v>Leaving hospital Q42. Before you left hospital, did you know what would happen next with your care?</c:v>
                </c:pt>
                <c:pt idx="3">
                  <c:v>The hospital and ward Q5. Were you ever prevented from sleeping at night by noise from staff?</c:v>
                </c:pt>
                <c:pt idx="4">
                  <c:v>Your care and treatment Q27. Were you able to discuss your condition or treatment with hospital staff without being overheard?</c:v>
                </c:pt>
              </c:strCache>
            </c:strRef>
          </c:cat>
          <c:val>
            <c:numRef>
              <c:f>Sheet1!$C$2:$C$6</c:f>
              <c:numCache>
                <c:formatCode>0.0</c:formatCode>
                <c:ptCount val="5"/>
                <c:pt idx="0">
                  <c:v>8</c:v>
                </c:pt>
                <c:pt idx="1">
                  <c:v>5.9</c:v>
                </c:pt>
                <c:pt idx="2">
                  <c:v>6.6</c:v>
                </c:pt>
                <c:pt idx="3">
                  <c:v>8.1</c:v>
                </c:pt>
                <c:pt idx="4">
                  <c:v>6.3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0.27437100000000036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0.2147679999999994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5.9874999999999901E-2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0.62509300000000145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5.9874999999999901E-2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0.2147679999999994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0.10182900000000039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9.3104230000000001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Your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8.5053606457643909</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0.27712102827430041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7.9585999999999935E-2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0.83087100000000014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7.9587000000000074E-2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0.28546799999999983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0.48080700000000043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8.5053610000000006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Your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7.5479876964030703</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0.50280144194089971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0.16433500000000034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1.7156359999999999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0.75378800000000101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0.80678999999999945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7.4014220000000002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0.35045965905419951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0.16967800000000022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1.7714059999999998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0.77829100000000118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1.3975999999999544E-2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7.6945540000000001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Your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7.8352800780009</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96.781599999999997</c:v>
                </c:pt>
                <c:pt idx="1">
                  <c:v>0.22989999999999999</c:v>
                </c:pt>
                <c:pt idx="2">
                  <c:v>0.22989999999999999</c:v>
                </c:pt>
                <c:pt idx="3">
                  <c:v>0.45979999999999999</c:v>
                </c:pt>
                <c:pt idx="4">
                  <c:v>0</c:v>
                </c:pt>
                <c:pt idx="5">
                  <c:v>2.2989000000000002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0.11943799999999971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0.44258199999999981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0.12338900000000042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1.2881590000000003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0.56597099999999934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0.53291800000000045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8.1369869999999995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4.6120971018996926E-3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0.19163400000000053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2.0006309999999994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0.87900500000000026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1.5984150000000001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5.7735399999999997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2.121300000000037E-2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0.33959299999999981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9.467599999999976E-2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0.98840200000000067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0.43426900000000046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0.41759199999999908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7.8456910000000004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3.2212999999999603E-2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0.30824699999999972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8.5937000000000374E-2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0.89717100000000016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0.3941839999999992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0.38998700000000142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8.0732250000000008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5.0053000000000125E-2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0.50698199999999982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0.14134200000000074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1.4755979999999997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0.64832399999999968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0.94942299999999946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7.9611900000000002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8.6743000000000237E-2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0.23206099999999985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6.4697000000000671E-2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0.67542499999999883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6.4697000000000671E-2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0.2320600000000006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0.1500439999999994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9.4481750000000009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0.24498802279209997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0.10637000000000008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1.1104949999999993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0.10637099999999933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0.3815400000000011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0.21311599999999942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8.464855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0.20937136853580007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9.8756000000000732E-2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1.0309909999999993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9.8755000000000592E-2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0.35422599999999882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0.39453600000000044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8.1484129999999997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21.779900000000001</c:v>
                </c:pt>
                <c:pt idx="1">
                  <c:v>0.23419999999999999</c:v>
                </c:pt>
                <c:pt idx="2">
                  <c:v>72.833699999999993</c:v>
                </c:pt>
                <c:pt idx="3">
                  <c:v>0</c:v>
                </c:pt>
                <c:pt idx="4">
                  <c:v>0.23419999999999999</c:v>
                </c:pt>
                <c:pt idx="5">
                  <c:v>0.23419999999999999</c:v>
                </c:pt>
                <c:pt idx="6">
                  <c:v>0</c:v>
                </c:pt>
                <c:pt idx="7">
                  <c:v>2.1076999999999999</c:v>
                </c:pt>
                <c:pt idx="8">
                  <c:v>2.5760999999999998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0.49878899999999948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0.40327599999999997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0.11243099999999995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1.1737589999999996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0.11243100000000084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0.40327699999999922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0.32312399999999997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8.3840830000000004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0.34446196031469967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0.11445900000000009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1.194941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0.11445900000000009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0.41055500000000045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0.68362400000000001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6.8996719999999998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0.21549300992980047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0.1680849999999996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1.7547760000000006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0.1680849999999996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0.60290099999999924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0.19765100000000047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7.4348210000000003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0.37598053586259983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0.19492799999999999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2.0350299999999999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0.19492799999999999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0.69919000000000064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0.84785300000000063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5.5543680000000002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0.39377499999999976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0.15111600000000003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4.2128999999999195E-2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0.43982900000000136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4.2129999999998446E-2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0.15111500000000078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0.14462999999999937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9.7336189999999991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0.84489999999999998</c:v>
                </c:pt>
                <c:pt idx="1">
                  <c:v>0.15510000000000002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0.84489999999999998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Your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8.8924816951648893</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0.11898300000000006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0.24055599999999977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6.7064999999999486E-2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0.70015000000000072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6.7064999999999486E-2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0.24055599999999977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0.20769400000000005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8.7052029999999991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8.057000000000869E-3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0.20014300000000063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5.5797999999999348E-2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0.58252599999999966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5.5798000000001124E-2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0.20014299999999885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0.17674300000000009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9.1944459999999992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0.18849423587499992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7.7818000000000609E-2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0.81240700000000032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7.7817999999998833E-2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0.27912399999999948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0.13233700000000148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8.7777960000000004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47.897199999999998</c:v>
                </c:pt>
                <c:pt idx="2">
                  <c:v>52.102800000000002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Your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8.6961748202704197</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0.17514200000000013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0.26445000000000096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7.3726999999999876E-2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0.76969599999999971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7.3725999999998848E-2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0.26445000000000007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0.2285130000000013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9.115691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6.438100000000091E-2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0.23828299999999913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6.6432000000000713E-2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0.6935349999999989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6.6432000000000713E-2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0.23828299999999913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2.046500000000151E-2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9.2231240000000003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0.13813999999999993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0.28496200000000016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7.9444999999999766E-2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0.82939499999999988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7.9444999999999766E-2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0.28496200000000016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0.10867100000000107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8.9464310000000005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0.46328499999999995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0.34811699999999934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9.7052000000000582E-2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1.0132120000000002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9.7052999999999834E-2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0.34811600000000009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0.77126200000000011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7.4994540000000001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Your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8.2233085831761699</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0.444496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0.27506800000000009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7.6686999999999728E-2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0.80060300000000062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7.6686999999999728E-2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0.27506900000000023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0.26525799999999933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8.3261559999999992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0.20423270072940003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8.7102000000000679E-2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0.90932799999999947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8.7101000000000539E-2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0.31242499999999929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0.62964400000000076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7.3778879999999996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0.1522584676038008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5.9800999999998439E-2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0.62431500000000106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5.9801000000000215E-2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0.21450100000000027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0.30864599999999953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9.0416310000000006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0.1879249999999999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0.3762559999999997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0.10489700000000024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1.0951149999999998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0.10489699999999935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0.37625600000000148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0.57196499999999872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8.0527639999999998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0.12860902761539972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0.14777700000000049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1.5427710000000001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0.1477769999999996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0.53005999999999975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1.5605040000000008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6.0444709999999997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4.1379000000000001</c:v>
                </c:pt>
                <c:pt idx="1">
                  <c:v>6.8966000000000003</c:v>
                </c:pt>
                <c:pt idx="2">
                  <c:v>21.1494</c:v>
                </c:pt>
                <c:pt idx="3">
                  <c:v>67.816100000000006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0.11918716872099999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3.9589000000001207E-2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0.41330899999999993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3.9590000000000458E-2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0.14200299999999899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0.14708599999999983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9.4520099999999996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0.21224800000000066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0.20652199999999965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5.7577000000000211E-2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0.60109300000000054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5.7577000000000211E-2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0.20652199999999965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0.20179199999999931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8.9572380000000003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0.26121197606460012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8.7642000000000664E-2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0.9149629999999993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8.7640999999999636E-2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0.31436000000000064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0.43732299999999924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8.5343099999999996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Your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8.4176443408867208</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0.10249800000000064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0.21579700000000024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6.0162000000000049E-2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0.62808699999999895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6.0162000000000049E-2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0.21579700000000024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0.14986000000000033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9.2070779999999992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0.49177699999999991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0.27657899999999991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7.7107999999999954E-2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0.80499700000000018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7.7109000000000094E-2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0.27657800000000066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0.37366999999999884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7.8717699999999997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5.8831000000000522E-2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0.3045719999999994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8.4912000000000099E-2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0.88647199999999948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8.4913000000000238E-2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0.30457100000000104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0.46922599999999903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8.1740860000000009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Your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7.24263173316616</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RFS | Chesterfield Royal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RFS | Chesterfield Royal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RFS | Chesterfield Royal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Chesterfield Royal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44465829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60237398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53483244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89931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81832539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220787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4526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74273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26353354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1295897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7233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7921462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08374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14392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675309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7808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85336232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00845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668052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5474540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12163801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85528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9271209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68911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848832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0881133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29817804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598644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72979592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4221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7867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271532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8469948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5535714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0214702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8690044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86824277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7645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65688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183432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9133991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86538000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92036387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09394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38001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7900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80767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566273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80630604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26679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1474861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28815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4538117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8523896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94596793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8757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8093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45708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08301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0649633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83351241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23480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3983353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31929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7830450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3902150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85878596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89679824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0121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87136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1999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3908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8508818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806438078"/>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13674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4341910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45203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6543311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2391973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22354768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95583724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89693774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96496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02602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42117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439237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428626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07950738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647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498557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6105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68203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9178509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26490813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57126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0604835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70548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0321780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86564651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33910864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3180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63198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7366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318902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204104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64289633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595969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9894664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85825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8962482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3206719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6028193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97775554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3328906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426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3368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18052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7373703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7410804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752155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3951397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06989759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6032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6857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84055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57489335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06673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1008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36800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9713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6147215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23595973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093473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43398871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42131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95616404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87975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07940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3701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508396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75063688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69196058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45836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7553125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286218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8296634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66693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92696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7624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498297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6890448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41445125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38733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1462392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13409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77188672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43578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6861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85269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1354585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4936234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5396340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5937873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5990176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7084907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59010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32295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40872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0610651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964099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9787762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90089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0147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8351962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2514488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28735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40437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5990553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512212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6994132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1254099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09286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3726377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6105476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18931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09162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959149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7221978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2084923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1254612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9527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5448414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8225659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71781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6031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3390681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6426686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2618329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(256)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552187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450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1042426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7019053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59988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231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6129038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784444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7047013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0570654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52345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479427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043785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17854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6958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22341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67090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6187136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103801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1307537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042857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6944766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7195528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339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7754597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768333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2488079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0173286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08711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1719477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5600813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54034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0877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5768813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0906911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808633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9794027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74259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0023710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112387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80200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63568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6401658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9941881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9062157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5202219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8180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9094863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2170671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07425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7558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9787708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2583880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9820861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3511046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94591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1495269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5580333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9088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02301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26430385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4292020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8516499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779859333"/>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9894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5347284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0308663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08150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12497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3930413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092611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5016829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1135394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36626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1589162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9151945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6850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69680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9476942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8413194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937790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9579789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07967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1769946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1386723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321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4904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2461818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6570242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3038191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573833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45911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291026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5166029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90324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84608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4022222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3650081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2419585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0993926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61194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8679438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1614575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20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8251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7218376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042127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9582329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1385580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5759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4514089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2038264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0194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4252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70289357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2329764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5896228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55902614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34544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2743562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0665429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1390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05607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6282910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920130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4927925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256502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1822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5036456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663687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98612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40971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75037592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4127077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6252897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23935182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62689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4501619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8628205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23926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5668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3116388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540265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8857572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5908297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6880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4382549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4880063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9947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5778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35496088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235150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1005008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1680750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991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8620667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5472583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97235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34489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4778131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1526662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3808316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5119115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293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6960040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3143898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9692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461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1185124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0132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5021614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8378276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CHESTERFIELD ROYAL HOSPITAL (430)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44218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2245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87795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34414536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18396734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81644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38200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47778505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6922858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17915203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6727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17073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142144657"/>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7559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65744757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6637909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19628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90184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8937362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09643573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69557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312520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8032901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22097557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59680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1392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8256511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83149685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71774236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80052352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13178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740413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336934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077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726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764986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4901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4104591256"/>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Q8. How clean was the hospital room or ward that you were in?
Q19. When you asked nurses questions, did you get answers you could understand?
Q23. Thinking about your care and treatment, were you told something by a member of staff that was different to what you had been told by another member of staff?</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4385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756851105"/>
              </p:ext>
            </p:extLst>
          </p:nvPr>
        </p:nvGraphicFramePr>
        <p:xfrm>
          <a:off x="469068"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
Q15. During your time in hospital, did you get enough to drink?</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57135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155173151"/>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31769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Chesterfield Royal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60835172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Waiting to get to a bed: patients feeling that they waited the right amount of time to get to a bed on a ward after they arrived at the hospital
Equipment and adaptations in the home: hospital staff discussing if any equipment or home adaptations were needed when leaving hospital
Communication: patients not being told something by a member of staff that was different to what they had been told by another member of staff
Talking about worries and fears: patients feeling able to talk to staff about their worries and fears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9309688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Further health or social care services: patients being given information about further health or social care services they may need after leaving hospital
Food outside set meal times: patients being able to get hospital food outside of set meal times, if needed
Understanding care after leaving hospital: patients being given information about what would happen next with their care
Noise from staff: patients not being bothered by noise at night from staff
Privacy for discussions: patients being able to discuss their condition or treatment with hospital staff without being overheard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Chesterfield Royal Hospital NHS Foundation Trust who had attended in late 2021. Responses were received from 435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0776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498198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27197988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161937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3787528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73669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01635466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09166455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32527033"/>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6106800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96858296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82705426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949059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3989210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63908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08892938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37029659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19339</TotalTime>
  <Words>16137</Words>
  <Application>Microsoft Office PowerPoint</Application>
  <PresentationFormat>Widescreen</PresentationFormat>
  <Paragraphs>2241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Chesterfield Royal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